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661" r:id="rId2"/>
  </p:sldMasterIdLst>
  <p:handoutMasterIdLst>
    <p:handoutMasterId r:id="rId5"/>
  </p:handoutMasterIdLst>
  <p:sldIdLst>
    <p:sldId id="276" r:id="rId3"/>
    <p:sldId id="275" r:id="rId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39" autoAdjust="0"/>
    <p:restoredTop sz="94660"/>
  </p:normalViewPr>
  <p:slideViewPr>
    <p:cSldViewPr>
      <p:cViewPr varScale="1">
        <p:scale>
          <a:sx n="65" d="100"/>
          <a:sy n="65" d="100"/>
        </p:scale>
        <p:origin x="-143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fld id="{ABAA2DE4-BFBF-45C8-98DD-C71955DA051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453306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990600"/>
            <a:ext cx="7772400" cy="1371600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3429000"/>
            <a:ext cx="7010400" cy="16002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800"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F85F9A79-84FA-48B2-82DD-77D51290733F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6151" name="AutoShape 7"/>
          <p:cNvSpPr>
            <a:spLocks noChangeArrowheads="1"/>
          </p:cNvSpPr>
          <p:nvPr/>
        </p:nvSpPr>
        <p:spPr bwMode="auto">
          <a:xfrm>
            <a:off x="685800" y="2393950"/>
            <a:ext cx="7772400" cy="109538"/>
          </a:xfrm>
          <a:custGeom>
            <a:avLst/>
            <a:gdLst>
              <a:gd name="G0" fmla="+- 618 0 0"/>
              <a:gd name="T0" fmla="*/ 0 w 1000"/>
              <a:gd name="T1" fmla="*/ 0 h 1000"/>
              <a:gd name="T2" fmla="*/ 618 w 1000"/>
              <a:gd name="T3" fmla="*/ 0 h 1000"/>
              <a:gd name="T4" fmla="*/ 618 w 1000"/>
              <a:gd name="T5" fmla="*/ 1000 h 1000"/>
              <a:gd name="T6" fmla="*/ 0 w 1000"/>
              <a:gd name="T7" fmla="*/ 1000 h 1000"/>
              <a:gd name="T8" fmla="*/ 0 w 1000"/>
              <a:gd name="T9" fmla="*/ 0 h 1000"/>
              <a:gd name="T10" fmla="*/ 1000 w 1000"/>
              <a:gd name="T11" fmla="*/ 0 h 1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00" h="1000" stroke="0">
                <a:moveTo>
                  <a:pt x="0" y="0"/>
                </a:moveTo>
                <a:lnTo>
                  <a:pt x="618" y="0"/>
                </a:lnTo>
                <a:lnTo>
                  <a:pt x="618" y="1000"/>
                </a:lnTo>
                <a:lnTo>
                  <a:pt x="0" y="100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chemeClr val="accent2"/>
          </a:solidFill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en-US" altLang="en-US" sz="240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85F84B-66DA-42DE-83F7-EBA1362F868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83732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73838" y="304800"/>
            <a:ext cx="2001837" cy="5715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66738" y="304800"/>
            <a:ext cx="5854700" cy="5715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74AD1F-2024-4698-9297-B7061E022B0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996194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402CCE-EDD3-4D95-989A-A1E8C83971D8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097904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B1C07F-DB82-4824-8BB5-CCF71681D803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807478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03115B-2BF7-4BED-BA2E-71E2C8F39B76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580817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D2243C-A001-49F5-BE8A-2C002EAD89D6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86136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EF7054-2759-4751-B223-159AC4F33F23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985174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802D38-380A-43BA-8EE4-706D774589A4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937384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C25E1A-818F-4082-854F-C636FC89B4E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619075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FC823E-619D-42AD-8694-14BA1AE2EF81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93721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D39420-B4E6-48E0-96ED-52F7572B8A3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3996684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E69037-9171-49A5-8CED-611CC90C7ECE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248202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E9D36B-0F6B-4D1D-9215-64FFA8DC9F48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499835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CC99D1-73C9-4228-9F1C-B731D5639C3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822486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3769D55E-77A7-49B5-BC76-5D8D1E90A213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38486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709D1A-D962-4810-A812-D9E0FE841AE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412016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66738" y="1752600"/>
            <a:ext cx="39243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3438" y="1752600"/>
            <a:ext cx="39243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5A0210-8B74-4CCA-94DA-8C2C7C870EB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442529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DC860C-8EFF-4F49-90CC-9B576E4AA1F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005783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757E2F-098B-4E51-AFA3-233FFA25BF6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628536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7330C5-75DF-4C1A-B7B4-2425394FB9E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01452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B36EBD-A0E4-4311-A69D-9D92FEB32A8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638841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EFEECD-6F9F-4710-A50E-2F19D6CC81E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04082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ltHorz">
          <a:fgClr>
            <a:schemeClr val="bg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74675" y="304800"/>
            <a:ext cx="8001000" cy="1216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66738" y="1752600"/>
            <a:ext cx="8001000" cy="426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5124" name="AutoShape 4"/>
          <p:cNvSpPr>
            <a:spLocks noChangeArrowheads="1"/>
          </p:cNvSpPr>
          <p:nvPr/>
        </p:nvSpPr>
        <p:spPr bwMode="auto">
          <a:xfrm>
            <a:off x="609600" y="1566863"/>
            <a:ext cx="7958138" cy="109537"/>
          </a:xfrm>
          <a:custGeom>
            <a:avLst/>
            <a:gdLst>
              <a:gd name="G0" fmla="+- 585 0 0"/>
              <a:gd name="T0" fmla="*/ 0 w 1000"/>
              <a:gd name="T1" fmla="*/ 0 h 1000"/>
              <a:gd name="T2" fmla="*/ 585 w 1000"/>
              <a:gd name="T3" fmla="*/ 0 h 1000"/>
              <a:gd name="T4" fmla="*/ 585 w 1000"/>
              <a:gd name="T5" fmla="*/ 1000 h 1000"/>
              <a:gd name="T6" fmla="*/ 0 w 1000"/>
              <a:gd name="T7" fmla="*/ 1000 h 1000"/>
              <a:gd name="T8" fmla="*/ 0 w 1000"/>
              <a:gd name="T9" fmla="*/ 0 h 1000"/>
              <a:gd name="T10" fmla="*/ 1000 w 1000"/>
              <a:gd name="T11" fmla="*/ 0 h 1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00" h="1000" stroke="0">
                <a:moveTo>
                  <a:pt x="0" y="0"/>
                </a:moveTo>
                <a:lnTo>
                  <a:pt x="585" y="0"/>
                </a:lnTo>
                <a:lnTo>
                  <a:pt x="585" y="1000"/>
                </a:lnTo>
                <a:lnTo>
                  <a:pt x="0" y="100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chemeClr val="accent2"/>
          </a:solidFill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en-US" altLang="en-US" sz="2400">
              <a:latin typeface="Times New Roman" pitchFamily="18" charset="0"/>
            </a:endParaRPr>
          </a:p>
        </p:txBody>
      </p:sp>
      <p:sp>
        <p:nvSpPr>
          <p:cNvPr id="5125" name="Line 5"/>
          <p:cNvSpPr>
            <a:spLocks noChangeShapeType="1"/>
          </p:cNvSpPr>
          <p:nvPr/>
        </p:nvSpPr>
        <p:spPr bwMode="auto">
          <a:xfrm flipV="1">
            <a:off x="609600" y="6172200"/>
            <a:ext cx="7924800" cy="0"/>
          </a:xfrm>
          <a:prstGeom prst="line">
            <a:avLst/>
          </a:prstGeom>
          <a:noFill/>
          <a:ln w="317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19812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endParaRPr lang="en-US" altLang="en-US"/>
          </a:p>
        </p:txBody>
      </p:sp>
      <p:sp>
        <p:nvSpPr>
          <p:cNvPr id="5128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19812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728145F-535C-4FC2-AEFE-3AFBC70E2E48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charset="0"/>
        </a:defRPr>
      </a:lvl9pPr>
    </p:titleStyle>
    <p:bodyStyle>
      <a:lvl1pPr marL="469900" indent="-4699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o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563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n"/>
        <a:defRPr sz="2600">
          <a:solidFill>
            <a:schemeClr val="tx1"/>
          </a:solidFill>
          <a:latin typeface="+mn-lt"/>
          <a:cs typeface="+mn-cs"/>
        </a:defRPr>
      </a:lvl2pPr>
      <a:lvl3pPr marL="1304925" indent="-3952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o"/>
        <a:defRPr sz="2300">
          <a:solidFill>
            <a:schemeClr val="tx1"/>
          </a:solidFill>
          <a:latin typeface="+mn-lt"/>
          <a:cs typeface="+mn-cs"/>
        </a:defRPr>
      </a:lvl3pPr>
      <a:lvl4pPr marL="1693863" indent="-38735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4pPr>
      <a:lvl5pPr marL="20939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5pPr>
      <a:lvl6pPr marL="25511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6pPr>
      <a:lvl7pPr marL="30083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7pPr>
      <a:lvl8pPr marL="34655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8pPr>
      <a:lvl9pPr marL="39227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0838ABBD-1099-4293-B9E2-F7709307DAD4}" type="slidenum">
              <a:rPr lang="en-US" altLang="en-US">
                <a:solidFill>
                  <a:srgbClr val="000000"/>
                </a:solidFill>
                <a:latin typeface="Arial"/>
                <a:cs typeface="Arial"/>
              </a:rPr>
              <a:pPr/>
              <a:t>‹#›</a:t>
            </a:fld>
            <a:endParaRPr lang="en-US" altLang="en-US">
              <a:solidFill>
                <a:srgbClr val="000000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593162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 txBox="1">
            <a:spLocks noChangeArrowheads="1"/>
          </p:cNvSpPr>
          <p:nvPr/>
        </p:nvSpPr>
        <p:spPr>
          <a:xfrm>
            <a:off x="0" y="-76200"/>
            <a:ext cx="9144000" cy="1216025"/>
          </a:xfrm>
          <a:prstGeom prst="rect">
            <a:avLst/>
          </a:prstGeom>
        </p:spPr>
        <p:txBody>
          <a:bodyPr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9pPr>
          </a:lstStyle>
          <a:p>
            <a:r>
              <a:rPr lang="en-US" altLang="en-US" sz="3400" kern="0" smtClean="0">
                <a:solidFill>
                  <a:schemeClr val="hlink"/>
                </a:solidFill>
              </a:rPr>
              <a:t>Me llamo _________ 	   Clase 602</a:t>
            </a:r>
            <a:br>
              <a:rPr lang="en-US" altLang="en-US" sz="3400" kern="0" smtClean="0">
                <a:solidFill>
                  <a:schemeClr val="hlink"/>
                </a:solidFill>
              </a:rPr>
            </a:br>
            <a:r>
              <a:rPr lang="en-US" altLang="en-US" sz="3400" kern="0" smtClean="0">
                <a:solidFill>
                  <a:schemeClr val="hlink"/>
                </a:solidFill>
              </a:rPr>
              <a:t>La fecha es el 28 de abril del 2017</a:t>
            </a:r>
            <a:endParaRPr lang="en-US" altLang="en-US" sz="3400" kern="0" dirty="0">
              <a:solidFill>
                <a:schemeClr val="hlink"/>
              </a:solidFill>
            </a:endParaRPr>
          </a:p>
        </p:txBody>
      </p:sp>
      <p:sp>
        <p:nvSpPr>
          <p:cNvPr id="3" name="Rectangle 5"/>
          <p:cNvSpPr txBox="1">
            <a:spLocks noChangeArrowheads="1"/>
          </p:cNvSpPr>
          <p:nvPr/>
        </p:nvSpPr>
        <p:spPr>
          <a:xfrm>
            <a:off x="152400" y="1143000"/>
            <a:ext cx="8991600" cy="5105400"/>
          </a:xfrm>
          <a:prstGeom prst="rect">
            <a:avLst/>
          </a:prstGeom>
        </p:spPr>
        <p:txBody>
          <a:bodyPr/>
          <a:lstStyle>
            <a:lvl1pPr marL="469900" indent="-4699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o"/>
              <a:defRPr sz="3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8050" indent="-436563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n"/>
              <a:defRPr sz="2600">
                <a:solidFill>
                  <a:schemeClr val="tx1"/>
                </a:solidFill>
                <a:latin typeface="+mn-lt"/>
                <a:cs typeface="+mn-cs"/>
              </a:defRPr>
            </a:lvl2pPr>
            <a:lvl3pPr marL="1304925" indent="-395288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o"/>
              <a:defRPr sz="2300">
                <a:solidFill>
                  <a:schemeClr val="tx1"/>
                </a:solidFill>
                <a:latin typeface="+mn-lt"/>
                <a:cs typeface="+mn-cs"/>
              </a:defRPr>
            </a:lvl3pPr>
            <a:lvl4pPr marL="1693863" indent="-3873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939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511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30083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655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9227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es-ES_tradnl" altLang="en-US" sz="2800" kern="0" smtClean="0">
                <a:solidFill>
                  <a:schemeClr val="accent2"/>
                </a:solidFill>
              </a:rPr>
              <a:t>Propósito # 67: </a:t>
            </a:r>
            <a:r>
              <a:rPr lang="es-ES_tradnl" altLang="en-US" sz="2800" kern="0" smtClean="0"/>
              <a:t>¿vas a la escuela todos los días?</a:t>
            </a:r>
            <a:endParaRPr lang="es-ES_tradnl" altLang="en-US" sz="2800" kern="0" smtClean="0">
              <a:solidFill>
                <a:schemeClr val="accent2"/>
              </a:solidFill>
            </a:endParaRPr>
          </a:p>
          <a:p>
            <a:pPr>
              <a:buFont typeface="Wingdings" pitchFamily="2" charset="2"/>
              <a:buNone/>
            </a:pPr>
            <a:r>
              <a:rPr lang="es-ES_tradnl" altLang="en-US" sz="2800" kern="0" smtClean="0">
                <a:solidFill>
                  <a:schemeClr val="accent2"/>
                </a:solidFill>
              </a:rPr>
              <a:t>Actividad Inicial:  </a:t>
            </a:r>
            <a:r>
              <a:rPr lang="es-ES_tradnl" altLang="en-US" sz="2800" kern="0" smtClean="0"/>
              <a:t>Copy and complete.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altLang="en-US" sz="2800" kern="0" smtClean="0"/>
              <a:t>Nosotros_______ a la escuela. </a:t>
            </a:r>
            <a:r>
              <a:rPr lang="es-ES_tradnl" altLang="en-US" sz="2800" i="1" kern="0" smtClean="0"/>
              <a:t>(ir)</a:t>
            </a:r>
            <a:endParaRPr lang="es-ES_tradnl" altLang="en-US" sz="2800" kern="0" smtClean="0"/>
          </a:p>
          <a:p>
            <a:pPr marL="514350" indent="-514350">
              <a:buFont typeface="+mj-lt"/>
              <a:buAutoNum type="arabicPeriod"/>
            </a:pPr>
            <a:r>
              <a:rPr lang="es-ES_tradnl" altLang="en-US" sz="2800" kern="0" smtClean="0"/>
              <a:t>Mis hermanos ______ en la cocina.</a:t>
            </a:r>
            <a:r>
              <a:rPr lang="es-ES_tradnl" altLang="en-US" sz="2800" i="1" kern="0" smtClean="0"/>
              <a:t>(estar)</a:t>
            </a:r>
            <a:endParaRPr lang="es-ES_tradnl" altLang="en-US" sz="2800" kern="0" smtClean="0"/>
          </a:p>
          <a:p>
            <a:pPr marL="514350" indent="-514350">
              <a:buFont typeface="+mj-lt"/>
              <a:buAutoNum type="arabicPeriod"/>
            </a:pPr>
            <a:r>
              <a:rPr lang="es-ES_tradnl" altLang="en-US" sz="2800" kern="0" smtClean="0"/>
              <a:t>Yo ____ a mi clase</a:t>
            </a:r>
            <a:r>
              <a:rPr lang="es-ES_tradnl" altLang="en-US" sz="2800" i="1" kern="0" smtClean="0"/>
              <a:t>(ir)</a:t>
            </a:r>
            <a:endParaRPr lang="es-ES_tradnl" altLang="en-US" sz="2800" kern="0" smtClean="0"/>
          </a:p>
          <a:p>
            <a:pPr marL="514350" indent="-514350">
              <a:buFont typeface="+mj-lt"/>
              <a:buAutoNum type="arabicPeriod"/>
            </a:pPr>
            <a:r>
              <a:rPr lang="es-ES_tradnl" altLang="en-US" sz="2800" kern="0" smtClean="0"/>
              <a:t>Mi televisor ______ en mi sala. </a:t>
            </a:r>
            <a:r>
              <a:rPr lang="es-ES_tradnl" altLang="en-US" sz="2800" i="1" kern="0" smtClean="0"/>
              <a:t>(estar)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altLang="en-US" sz="2800" kern="0" smtClean="0"/>
              <a:t>Yo _________ la tarea y _____ el examen </a:t>
            </a:r>
            <a:r>
              <a:rPr lang="es-ES_tradnl" altLang="en-US" sz="2800" i="1" kern="0" smtClean="0"/>
              <a:t>(dar, tomar)</a:t>
            </a:r>
            <a:endParaRPr lang="es-ES_tradnl" altLang="en-US" sz="2800" kern="0" smtClean="0"/>
          </a:p>
          <a:p>
            <a:pPr marL="514350" indent="-514350">
              <a:buFont typeface="+mj-lt"/>
              <a:buAutoNum type="arabicPeriod"/>
            </a:pPr>
            <a:r>
              <a:rPr lang="es-ES_tradnl" altLang="en-US" sz="2800" kern="0" smtClean="0"/>
              <a:t>Los padres ____ un carro a su hijo. </a:t>
            </a:r>
            <a:r>
              <a:rPr lang="es-ES_tradnl" altLang="en-US" sz="2800" i="1" kern="0" smtClean="0"/>
              <a:t>(dar)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altLang="en-US" sz="2800" kern="0" smtClean="0"/>
              <a:t>Tú ______ a la casa de Jose. </a:t>
            </a:r>
            <a:r>
              <a:rPr lang="es-ES_tradnl" altLang="en-US" sz="2800" i="1" kern="0" smtClean="0"/>
              <a:t>(ir)</a:t>
            </a:r>
            <a:endParaRPr lang="es-ES_tradnl" altLang="en-US" sz="2800" kern="0" smtClean="0"/>
          </a:p>
          <a:p>
            <a:pPr marL="514350" indent="-514350">
              <a:buFont typeface="+mj-lt"/>
              <a:buAutoNum type="arabicPeriod"/>
            </a:pPr>
            <a:r>
              <a:rPr lang="es-ES_tradnl" altLang="en-US" sz="2800" kern="0" smtClean="0"/>
              <a:t>Usted ______ lejos de tu casa. </a:t>
            </a:r>
            <a:r>
              <a:rPr lang="es-ES_tradnl" altLang="en-US" sz="2800" i="1" kern="0" smtClean="0"/>
              <a:t>(estar)</a:t>
            </a:r>
            <a:endParaRPr lang="es-ES_tradnl" altLang="en-US" sz="2800" kern="0" dirty="0"/>
          </a:p>
        </p:txBody>
      </p:sp>
    </p:spTree>
    <p:extLst>
      <p:ext uri="{BB962C8B-B14F-4D97-AF65-F5344CB8AC3E}">
        <p14:creationId xmlns:p14="http://schemas.microsoft.com/office/powerpoint/2010/main" val="40658868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-76200"/>
            <a:ext cx="8229600" cy="990600"/>
          </a:xfrm>
        </p:spPr>
        <p:txBody>
          <a:bodyPr/>
          <a:lstStyle/>
          <a:p>
            <a:r>
              <a:rPr lang="en-US" altLang="en-US">
                <a:solidFill>
                  <a:srgbClr val="FF0000"/>
                </a:solidFill>
              </a:rPr>
              <a:t>Los verbos </a:t>
            </a:r>
            <a:r>
              <a:rPr lang="en-US" altLang="en-US" b="1">
                <a:solidFill>
                  <a:srgbClr val="FF0000"/>
                </a:solidFill>
              </a:rPr>
              <a:t>ir, dar, estar</a:t>
            </a:r>
            <a:endParaRPr lang="en-US" altLang="en-US">
              <a:solidFill>
                <a:srgbClr val="FF0000"/>
              </a:solidFill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81000" y="762000"/>
            <a:ext cx="8305800" cy="4525963"/>
          </a:xfrm>
        </p:spPr>
        <p:txBody>
          <a:bodyPr/>
          <a:lstStyle/>
          <a:p>
            <a:r>
              <a:rPr lang="en-US" altLang="en-US" sz="2800"/>
              <a:t>Los verbos </a:t>
            </a:r>
            <a:r>
              <a:rPr lang="en-US" altLang="en-US" sz="2800" b="1"/>
              <a:t>ir</a:t>
            </a:r>
            <a:r>
              <a:rPr lang="en-US" altLang="en-US" sz="2800"/>
              <a:t> </a:t>
            </a:r>
            <a:r>
              <a:rPr lang="en-US" altLang="en-US" sz="2800" i="1">
                <a:latin typeface="Times New Roman" pitchFamily="18" charset="0"/>
              </a:rPr>
              <a:t>(to go),</a:t>
            </a:r>
            <a:r>
              <a:rPr lang="en-US" altLang="en-US" sz="2800"/>
              <a:t> </a:t>
            </a:r>
            <a:r>
              <a:rPr lang="en-US" altLang="en-US" sz="2800" b="1"/>
              <a:t>dar</a:t>
            </a:r>
            <a:r>
              <a:rPr lang="en-US" altLang="en-US" sz="2800" b="1" i="1"/>
              <a:t> </a:t>
            </a:r>
            <a:r>
              <a:rPr lang="en-US" altLang="en-US" sz="2800" i="1">
                <a:latin typeface="Times New Roman" pitchFamily="18" charset="0"/>
              </a:rPr>
              <a:t>(to give),</a:t>
            </a:r>
            <a:r>
              <a:rPr lang="en-US" altLang="en-US" sz="2800" b="1" i="1"/>
              <a:t> estar </a:t>
            </a:r>
            <a:r>
              <a:rPr lang="en-US" altLang="en-US" sz="2800" i="1">
                <a:latin typeface="Times New Roman" pitchFamily="18" charset="0"/>
              </a:rPr>
              <a:t>(to be)</a:t>
            </a:r>
            <a:r>
              <a:rPr lang="en-US" altLang="en-US" sz="2800" i="1"/>
              <a:t> </a:t>
            </a:r>
            <a:r>
              <a:rPr lang="en-US" altLang="en-US" sz="2800"/>
              <a:t>son IRREGULARES porque tienen una </a:t>
            </a:r>
            <a:r>
              <a:rPr lang="en-US" altLang="en-US" sz="2800" u="sng"/>
              <a:t>forma diferente </a:t>
            </a:r>
            <a:r>
              <a:rPr lang="en-US" altLang="en-US" sz="2800"/>
              <a:t>en la </a:t>
            </a:r>
            <a:r>
              <a:rPr lang="en-US" altLang="en-US" sz="2800" u="sng"/>
              <a:t>conjugacion de YO</a:t>
            </a:r>
            <a:r>
              <a:rPr lang="en-US" altLang="en-US" sz="2800"/>
              <a:t>.  </a:t>
            </a:r>
          </a:p>
          <a:p>
            <a:r>
              <a:rPr lang="en-US" altLang="en-US" sz="2800"/>
              <a:t>Las otras conjugaciones son regulares.</a:t>
            </a:r>
            <a:r>
              <a:rPr lang="en-US" altLang="en-US" sz="2800" i="1"/>
              <a:t> </a:t>
            </a:r>
          </a:p>
          <a:p>
            <a:r>
              <a:rPr lang="en-US" altLang="en-US" sz="2800"/>
              <a:t>Copia y estudia la tabla:</a:t>
            </a:r>
          </a:p>
        </p:txBody>
      </p:sp>
      <p:graphicFrame>
        <p:nvGraphicFramePr>
          <p:cNvPr id="8247" name="Group 55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4072534038"/>
              </p:ext>
            </p:extLst>
          </p:nvPr>
        </p:nvGraphicFramePr>
        <p:xfrm>
          <a:off x="914400" y="3124200"/>
          <a:ext cx="7772400" cy="3108960"/>
        </p:xfrm>
        <a:graphic>
          <a:graphicData uri="http://schemas.openxmlformats.org/drawingml/2006/table">
            <a:tbl>
              <a:tblPr/>
              <a:tblGrid>
                <a:gridCol w="2743200"/>
                <a:gridCol w="1447800"/>
                <a:gridCol w="1638300"/>
                <a:gridCol w="1943100"/>
              </a:tblGrid>
              <a:tr h="233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Ir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Dar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Estar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17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Yo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Voy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Doy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Estoy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3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Tú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Vas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Das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Estás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3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Él ella ud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Va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Da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Está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3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nosotros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Vamos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Damos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Estamos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3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Ellos</a:t>
                      </a:r>
                      <a:r>
                        <a:rPr kumimoji="0" lang="en-US" alt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en-US" alt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ellas</a:t>
                      </a:r>
                      <a:r>
                        <a:rPr kumimoji="0" lang="en-US" alt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en-US" alt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uds</a:t>
                      </a:r>
                      <a:endParaRPr kumimoji="0" lang="en-US" alt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Van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Dan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Están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48513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ofile">
  <a:themeElements>
    <a:clrScheme name="Profile 9">
      <a:dk1>
        <a:srgbClr val="000000"/>
      </a:dk1>
      <a:lt1>
        <a:srgbClr val="FFFFFF"/>
      </a:lt1>
      <a:dk2>
        <a:srgbClr val="000000"/>
      </a:dk2>
      <a:lt2>
        <a:srgbClr val="DDDDDD"/>
      </a:lt2>
      <a:accent1>
        <a:srgbClr val="A3B2C1"/>
      </a:accent1>
      <a:accent2>
        <a:srgbClr val="CC0000"/>
      </a:accent2>
      <a:accent3>
        <a:srgbClr val="FFFFFF"/>
      </a:accent3>
      <a:accent4>
        <a:srgbClr val="000000"/>
      </a:accent4>
      <a:accent5>
        <a:srgbClr val="CED5DD"/>
      </a:accent5>
      <a:accent6>
        <a:srgbClr val="B90000"/>
      </a:accent6>
      <a:hlink>
        <a:srgbClr val="336699"/>
      </a:hlink>
      <a:folHlink>
        <a:srgbClr val="003366"/>
      </a:folHlink>
    </a:clrScheme>
    <a:fontScheme name="Profile">
      <a:majorFont>
        <a:latin typeface="Verdana"/>
        <a:ea typeface=""/>
        <a:cs typeface="Arial"/>
      </a:majorFont>
      <a:minorFont>
        <a:latin typeface="Verdan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rofile 1">
        <a:dk1>
          <a:srgbClr val="A50021"/>
        </a:dk1>
        <a:lt1>
          <a:srgbClr val="FFFFFF"/>
        </a:lt1>
        <a:dk2>
          <a:srgbClr val="800000"/>
        </a:dk2>
        <a:lt2>
          <a:srgbClr val="FFFFFF"/>
        </a:lt2>
        <a:accent1>
          <a:srgbClr val="FF9900"/>
        </a:accent1>
        <a:accent2>
          <a:srgbClr val="FF33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E72D00"/>
        </a:accent6>
        <a:hlink>
          <a:srgbClr val="FFFFCC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2">
        <a:dk1>
          <a:srgbClr val="3C001E"/>
        </a:dk1>
        <a:lt1>
          <a:srgbClr val="FFFFFF"/>
        </a:lt1>
        <a:dk2>
          <a:srgbClr val="51072E"/>
        </a:dk2>
        <a:lt2>
          <a:srgbClr val="FFFFFF"/>
        </a:lt2>
        <a:accent1>
          <a:srgbClr val="89A38F"/>
        </a:accent1>
        <a:accent2>
          <a:srgbClr val="666699"/>
        </a:accent2>
        <a:accent3>
          <a:srgbClr val="B3AAAD"/>
        </a:accent3>
        <a:accent4>
          <a:srgbClr val="DADADA"/>
        </a:accent4>
        <a:accent5>
          <a:srgbClr val="C4CEC6"/>
        </a:accent5>
        <a:accent6>
          <a:srgbClr val="5C5C8A"/>
        </a:accent6>
        <a:hlink>
          <a:srgbClr val="80800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3">
        <a:dk1>
          <a:srgbClr val="333333"/>
        </a:dk1>
        <a:lt1>
          <a:srgbClr val="FFFFFF"/>
        </a:lt1>
        <a:dk2>
          <a:srgbClr val="000000"/>
        </a:dk2>
        <a:lt2>
          <a:srgbClr val="FFFFFF"/>
        </a:lt2>
        <a:accent1>
          <a:srgbClr val="3399FF"/>
        </a:accent1>
        <a:accent2>
          <a:srgbClr val="CC0000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B90000"/>
        </a:accent6>
        <a:hlink>
          <a:srgbClr val="666699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4">
        <a:dk1>
          <a:srgbClr val="4B3D1B"/>
        </a:dk1>
        <a:lt1>
          <a:srgbClr val="FFFFFF"/>
        </a:lt1>
        <a:dk2>
          <a:srgbClr val="330000"/>
        </a:dk2>
        <a:lt2>
          <a:srgbClr val="FFFFFF"/>
        </a:lt2>
        <a:accent1>
          <a:srgbClr val="CC9900"/>
        </a:accent1>
        <a:accent2>
          <a:srgbClr val="CC6600"/>
        </a:accent2>
        <a:accent3>
          <a:srgbClr val="ADAA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6666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5">
        <a:dk1>
          <a:srgbClr val="006666"/>
        </a:dk1>
        <a:lt1>
          <a:srgbClr val="FFFFFF"/>
        </a:lt1>
        <a:dk2>
          <a:srgbClr val="003366"/>
        </a:dk2>
        <a:lt2>
          <a:srgbClr val="FFFFFF"/>
        </a:lt2>
        <a:accent1>
          <a:srgbClr val="0099CC"/>
        </a:accent1>
        <a:accent2>
          <a:srgbClr val="6666FF"/>
        </a:accent2>
        <a:accent3>
          <a:srgbClr val="AAADB8"/>
        </a:accent3>
        <a:accent4>
          <a:srgbClr val="DADADA"/>
        </a:accent4>
        <a:accent5>
          <a:srgbClr val="AACAE2"/>
        </a:accent5>
        <a:accent6>
          <a:srgbClr val="5C5CE7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6">
        <a:dk1>
          <a:srgbClr val="003366"/>
        </a:dk1>
        <a:lt1>
          <a:srgbClr val="FFFFFF"/>
        </a:lt1>
        <a:dk2>
          <a:srgbClr val="006666"/>
        </a:dk2>
        <a:lt2>
          <a:srgbClr val="FFFFFF"/>
        </a:lt2>
        <a:accent1>
          <a:srgbClr val="6699FF"/>
        </a:accent1>
        <a:accent2>
          <a:srgbClr val="00CCFF"/>
        </a:accent2>
        <a:accent3>
          <a:srgbClr val="AAB8B8"/>
        </a:accent3>
        <a:accent4>
          <a:srgbClr val="DADADA"/>
        </a:accent4>
        <a:accent5>
          <a:srgbClr val="B8CAFF"/>
        </a:accent5>
        <a:accent6>
          <a:srgbClr val="00B9E7"/>
        </a:accent6>
        <a:hlink>
          <a:srgbClr val="FFFFCC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7">
        <a:dk1>
          <a:srgbClr val="000000"/>
        </a:dk1>
        <a:lt1>
          <a:srgbClr val="619CB1"/>
        </a:lt1>
        <a:dk2>
          <a:srgbClr val="FFFFFF"/>
        </a:dk2>
        <a:lt2>
          <a:srgbClr val="4E899E"/>
        </a:lt2>
        <a:accent1>
          <a:srgbClr val="FFCC00"/>
        </a:accent1>
        <a:accent2>
          <a:srgbClr val="B6523E"/>
        </a:accent2>
        <a:accent3>
          <a:srgbClr val="B7CBD5"/>
        </a:accent3>
        <a:accent4>
          <a:srgbClr val="000000"/>
        </a:accent4>
        <a:accent5>
          <a:srgbClr val="FFE2AA"/>
        </a:accent5>
        <a:accent6>
          <a:srgbClr val="A54937"/>
        </a:accent6>
        <a:hlink>
          <a:srgbClr val="99CC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file 8">
        <a:dk1>
          <a:srgbClr val="598600"/>
        </a:dk1>
        <a:lt1>
          <a:srgbClr val="FFFFFF"/>
        </a:lt1>
        <a:dk2>
          <a:srgbClr val="336600"/>
        </a:dk2>
        <a:lt2>
          <a:srgbClr val="FFFFFF"/>
        </a:lt2>
        <a:accent1>
          <a:srgbClr val="33CC33"/>
        </a:accent1>
        <a:accent2>
          <a:srgbClr val="99CC00"/>
        </a:accent2>
        <a:accent3>
          <a:srgbClr val="ADB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FFCC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A3B2C1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CED5DD"/>
        </a:accent5>
        <a:accent6>
          <a:srgbClr val="B90000"/>
        </a:accent6>
        <a:hlink>
          <a:srgbClr val="336699"/>
        </a:hlink>
        <a:folHlink>
          <a:srgbClr val="0033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Default Design">
  <a:themeElements>
    <a:clrScheme name="Default Design 5">
      <a:dk1>
        <a:srgbClr val="000000"/>
      </a:dk1>
      <a:lt1>
        <a:srgbClr val="FFFFD9"/>
      </a:lt1>
      <a:dk2>
        <a:srgbClr val="000000"/>
      </a:dk2>
      <a:lt2>
        <a:srgbClr val="777777"/>
      </a:lt2>
      <a:accent1>
        <a:srgbClr val="FFFFF7"/>
      </a:accent1>
      <a:accent2>
        <a:srgbClr val="33CCCC"/>
      </a:accent2>
      <a:accent3>
        <a:srgbClr val="FFFFE9"/>
      </a:accent3>
      <a:accent4>
        <a:srgbClr val="000000"/>
      </a:accent4>
      <a:accent5>
        <a:srgbClr val="FFFFFA"/>
      </a:accent5>
      <a:accent6>
        <a:srgbClr val="2DB9B9"/>
      </a:accent6>
      <a:hlink>
        <a:srgbClr val="FF5050"/>
      </a:hlink>
      <a:folHlink>
        <a:srgbClr val="FF99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Profile</Template>
  <TotalTime>8438</TotalTime>
  <Words>179</Words>
  <Application>Microsoft Office PowerPoint</Application>
  <PresentationFormat>On-screen Show (4:3)</PresentationFormat>
  <Paragraphs>38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4" baseType="lpstr">
      <vt:lpstr>Profile</vt:lpstr>
      <vt:lpstr>1_Default Design</vt:lpstr>
      <vt:lpstr>PowerPoint Presentation</vt:lpstr>
      <vt:lpstr>Los verbos ir, dar, estar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      Clase 8IM La fecha es el 21 de octubre del 2010</dc:title>
  <dc:creator>Helen Zumaeta</dc:creator>
  <cp:lastModifiedBy>Helen Zumaeta</cp:lastModifiedBy>
  <cp:revision>46</cp:revision>
  <cp:lastPrinted>2015-03-30T15:05:55Z</cp:lastPrinted>
  <dcterms:created xsi:type="dcterms:W3CDTF">2010-10-21T13:30:45Z</dcterms:created>
  <dcterms:modified xsi:type="dcterms:W3CDTF">2017-04-28T15:41:59Z</dcterms:modified>
</cp:coreProperties>
</file>